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91" r:id="rId17"/>
    <p:sldId id="265" r:id="rId18"/>
    <p:sldId id="266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2" r:id="rId28"/>
    <p:sldId id="303" r:id="rId29"/>
    <p:sldId id="28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3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66757-95E2-9344-96BA-77D40173DFD8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30D2F-68C9-BF4F-A7EA-EFFB9AF9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07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435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C6198-A3C8-5549-9129-852A9ABC7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655F5F-613A-444A-A966-671E16256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E28F1-3E43-C849-8149-CA19046A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AC9A72-FC69-2F43-ADE1-04C1C29E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25D02-5F93-0540-AA5C-E9480B44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1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6BE6F-0D6C-8A40-82EF-A178CE35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34ECB0-BBA4-BF43-9F9D-B8382B138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8802D5-6636-A94B-A5EC-ED61A2DC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D250D-EEAE-F34A-A607-E3BC3290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E78C72-E5A9-FD41-BB08-CEB906F2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44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3595F1-8E1B-2F4C-8BF2-60FA88A9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7D9B88-4836-0F48-AB39-F9C195A7A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990914-5494-AA40-86EC-8A19ADB9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996A41-174C-0746-A63B-BFA61DBC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817ABB-2C4A-C94A-AC8B-242A18F6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482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6104" indent="-366104">
              <a:lnSpc>
                <a:spcPct val="120000"/>
              </a:lnSpc>
              <a:spcBef>
                <a:spcPts val="3234"/>
              </a:spcBef>
              <a:defRPr sz="3234"/>
            </a:lvl1pPr>
            <a:lvl2pPr marL="732208" indent="-366104">
              <a:lnSpc>
                <a:spcPct val="120000"/>
              </a:lnSpc>
              <a:spcBef>
                <a:spcPts val="3234"/>
              </a:spcBef>
              <a:defRPr sz="3234"/>
            </a:lvl2pPr>
            <a:lvl3pPr marL="1098313" indent="-366104">
              <a:lnSpc>
                <a:spcPct val="120000"/>
              </a:lnSpc>
              <a:spcBef>
                <a:spcPts val="3234"/>
              </a:spcBef>
              <a:defRPr sz="3234"/>
            </a:lvl3pPr>
            <a:lvl4pPr marL="1464417" indent="-366104">
              <a:lnSpc>
                <a:spcPct val="120000"/>
              </a:lnSpc>
              <a:spcBef>
                <a:spcPts val="3234"/>
              </a:spcBef>
              <a:defRPr sz="3234"/>
            </a:lvl4pPr>
            <a:lvl5pPr marL="1830521" indent="-366104">
              <a:lnSpc>
                <a:spcPct val="120000"/>
              </a:lnSpc>
              <a:spcBef>
                <a:spcPts val="3234"/>
              </a:spcBef>
              <a:defRPr sz="32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78649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02C00B-905F-0342-9F30-918F2939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F91591-A207-8B42-9583-B888E7C96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08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230-A8D1-A546-9C60-E361BAF5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6CFA9-C345-2046-A4FE-CA31B3DBA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E12EE-5ECD-7B4D-B227-8C5D5B8B4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5E1A7-A45C-8E4A-89DE-0A1982AD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A0933B-4DB9-0F48-9417-BC2F3FCB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442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5C86-689A-6A45-8123-3C4D8ADA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930E6-347F-A145-8511-79B3F2CF7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F42C0-B417-0741-AEC8-DB356038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14BE9-0981-B241-93E9-3BA44868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D7F638-0878-9F4B-8920-C86C19C3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665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7BFD1-A775-4347-BF8C-A420665A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35F2B-D418-8240-86BC-F8A690C4A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0078FA-8732-C540-A226-8146E7726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E8F00-D502-3B4C-9046-E003135CA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4A60CC-FD27-D648-B005-C5EDC218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737B19-4D2F-D64B-9C4F-5FC67A4D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623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3B0E1-93AB-E946-9DE8-6BFA379F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33367A-E691-1D4B-834E-70F5C5DC0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036088-3CA8-7A42-AAC8-CF829EC95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1AA5F0-816F-9445-AE27-303FFBCCF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92D054-14B9-5E41-BD86-F90471010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866540-AC05-0744-8E57-590FF070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E04D36-EAD7-3E48-B0FE-19F6E0ED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870BE3-6B60-E042-ACCD-A3F9F1AC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21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005AB-C79F-CB45-8434-44CEA99E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0AE84C-7B8C-AA4E-A8FF-95B2C456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B36B9E-2C57-FF44-96AB-688CDCC2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7F5BB7-0D1D-CF43-A490-4D5354FE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8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660664-D044-224E-84BA-991C7433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672317-638F-9D42-B3D1-15137225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68992B-7CC2-2748-802C-AFD5C48B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531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3060B-5C5A-3C4E-9883-4CDB33C1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69798-32A5-7445-AC00-8C45C09AD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4FC0FB-334F-2345-8B46-649BA07F7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068218-8F81-C842-BC17-0FA0ECEC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61E894-9142-0842-AD6B-DEEA2B63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07E4AD-2A94-BD46-A379-6F671A6C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40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4D285-3741-5440-BAE5-A17C7760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7DE399-B340-7B4C-8ECB-4CD60ED55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A23808-D7A9-834C-AA2B-7E35D3B0C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892B65-D4FD-3040-AA53-083DCE3E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23E993-ED29-1B44-BCAB-7C2F264D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91743D-2564-984E-B111-69194B9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20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1AE922-BB8B-3D42-B68A-E08C06712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81779F-C50C-A542-830C-962B3C7FC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D48364-6FBB-EC4A-8FE9-37DBD606F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9D364-FDB7-A047-8A47-F1F7494BE7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F84D1-8830-BF42-A79F-1C3FC36C6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FD36C6-5E14-2045-ADB5-8D21D0956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79ED1-3F2E-9448-A6E3-C26E5BA894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3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0BA81-587D-7A4E-B6FC-22023BF97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Lesson-05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DA403A7-1BDE-E540-835D-24B794552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6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B87AC5-8A01-3A4B-BC58-18341424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6" y="494823"/>
            <a:ext cx="1110527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Neural encoder-decoder(autoencoder) architecture</a:t>
            </a:r>
          </a:p>
        </p:txBody>
      </p:sp>
      <p:pic>
        <p:nvPicPr>
          <p:cNvPr id="5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0DA7D10-74C2-9145-BEA7-FE42DDA2E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59" y="1820386"/>
            <a:ext cx="6342981" cy="50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8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092921-1345-E644-880B-1AF147A9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Some applications of </a:t>
            </a:r>
            <a:r>
              <a:rPr lang="en-US" dirty="0" err="1">
                <a:solidFill>
                  <a:srgbClr val="C00000"/>
                </a:solidFill>
              </a:rPr>
              <a:t>cnn</a:t>
            </a:r>
            <a:r>
              <a:rPr lang="en-US" dirty="0">
                <a:solidFill>
                  <a:srgbClr val="C00000"/>
                </a:solidFill>
              </a:rPr>
              <a:t> based autoencoder</a:t>
            </a:r>
          </a:p>
        </p:txBody>
      </p:sp>
      <p:pic>
        <p:nvPicPr>
          <p:cNvPr id="5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225A595-14EC-E44D-ABC4-1ABF30626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92" y="1690688"/>
            <a:ext cx="7408569" cy="1753014"/>
          </a:xfrm>
          <a:prstGeom prst="rect">
            <a:avLst/>
          </a:prstGeom>
        </p:spPr>
      </p:pic>
      <p:pic>
        <p:nvPicPr>
          <p:cNvPr id="6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5C8DE5C-5D1F-2246-836C-8E56099DE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77" y="3762375"/>
            <a:ext cx="8991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4F6454-E960-234E-8F1B-9D2654A5C5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232" y="19925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Sequence to sequence</a:t>
            </a:r>
            <a:endParaRPr dirty="0"/>
          </a:p>
        </p:txBody>
      </p:sp>
      <p:pic>
        <p:nvPicPr>
          <p:cNvPr id="5" name="Picture 1" descr="x &#10;encoder &#10;network &#10;encoder &#10;vector &#10;decoder &#10;network ">
            <a:extLst>
              <a:ext uri="{FF2B5EF4-FFF2-40B4-BE49-F238E27FC236}">
                <a16:creationId xmlns:a16="http://schemas.microsoft.com/office/drawing/2014/main" id="{5A573152-27D4-CA4C-AFAC-95E9EF4C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0" y="1667960"/>
            <a:ext cx="6984156" cy="23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age10image29784288.png" descr="page10image29784288.png">
            <a:extLst>
              <a:ext uri="{FF2B5EF4-FFF2-40B4-BE49-F238E27FC236}">
                <a16:creationId xmlns:a16="http://schemas.microsoft.com/office/drawing/2014/main" id="{9BDB1B75-741C-A54A-A93F-955B293D7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04"/>
          <a:stretch/>
        </p:blipFill>
        <p:spPr>
          <a:xfrm>
            <a:off x="7005853" y="3429000"/>
            <a:ext cx="4795147" cy="33175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508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053994-CB65-DC44-B7B4-D8356124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Sequence to sequence( an example of MT with greedy search)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3DFEC77-2328-6E4A-A343-55078ADD1022}"/>
              </a:ext>
            </a:extLst>
          </p:cNvPr>
          <p:cNvSpPr txBox="1"/>
          <p:nvPr/>
        </p:nvSpPr>
        <p:spPr>
          <a:xfrm>
            <a:off x="944623" y="1748230"/>
            <a:ext cx="415904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English:  I like playing basketball.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Chinese: </a:t>
            </a:r>
            <a:r>
              <a:rPr lang="zh-CN" altLang="en-US" dirty="0"/>
              <a:t>我喜欢打篮球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394DA2-24A1-504E-B3A4-5915DCC6B12F}"/>
              </a:ext>
            </a:extLst>
          </p:cNvPr>
          <p:cNvSpPr/>
          <p:nvPr/>
        </p:nvSpPr>
        <p:spPr>
          <a:xfrm>
            <a:off x="2275247" y="3119659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7CD349-D57D-B441-BAC0-373610360213}"/>
              </a:ext>
            </a:extLst>
          </p:cNvPr>
          <p:cNvSpPr/>
          <p:nvPr/>
        </p:nvSpPr>
        <p:spPr>
          <a:xfrm>
            <a:off x="3168361" y="3119659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7A329-48E7-4C4B-80E9-C42D42537C48}"/>
              </a:ext>
            </a:extLst>
          </p:cNvPr>
          <p:cNvSpPr/>
          <p:nvPr/>
        </p:nvSpPr>
        <p:spPr>
          <a:xfrm>
            <a:off x="4076377" y="3119659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B97E6-78AA-8E47-8E74-01B989D9828F}"/>
              </a:ext>
            </a:extLst>
          </p:cNvPr>
          <p:cNvSpPr/>
          <p:nvPr/>
        </p:nvSpPr>
        <p:spPr>
          <a:xfrm>
            <a:off x="4963736" y="3126253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9D78CB-98C5-1F45-881B-54834F877794}"/>
              </a:ext>
            </a:extLst>
          </p:cNvPr>
          <p:cNvSpPr/>
          <p:nvPr/>
        </p:nvSpPr>
        <p:spPr>
          <a:xfrm>
            <a:off x="7730487" y="3118099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367B2-A7C1-FE4B-8425-6FFA49560833}"/>
              </a:ext>
            </a:extLst>
          </p:cNvPr>
          <p:cNvSpPr/>
          <p:nvPr/>
        </p:nvSpPr>
        <p:spPr>
          <a:xfrm>
            <a:off x="6823017" y="3119659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B10ECA-F8E3-F44B-9720-A5C407409BAD}"/>
              </a:ext>
            </a:extLst>
          </p:cNvPr>
          <p:cNvSpPr/>
          <p:nvPr/>
        </p:nvSpPr>
        <p:spPr>
          <a:xfrm>
            <a:off x="8630131" y="3126253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CAE43-0FD8-2943-B340-047271EBE718}"/>
              </a:ext>
            </a:extLst>
          </p:cNvPr>
          <p:cNvSpPr/>
          <p:nvPr/>
        </p:nvSpPr>
        <p:spPr>
          <a:xfrm>
            <a:off x="9522853" y="3126974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4" name="Straight Arrow Connector 15">
            <a:extLst>
              <a:ext uri="{FF2B5EF4-FFF2-40B4-BE49-F238E27FC236}">
                <a16:creationId xmlns:a16="http://schemas.microsoft.com/office/drawing/2014/main" id="{4D3718EA-7852-F64B-8A56-6AA7694A91DC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5568420" y="3347302"/>
            <a:ext cx="587912" cy="17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7">
            <a:extLst>
              <a:ext uri="{FF2B5EF4-FFF2-40B4-BE49-F238E27FC236}">
                <a16:creationId xmlns:a16="http://schemas.microsoft.com/office/drawing/2014/main" id="{3AA4090A-26E1-3C48-AF55-651D5660A5C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79931" y="3340885"/>
            <a:ext cx="2884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9">
            <a:extLst>
              <a:ext uri="{FF2B5EF4-FFF2-40B4-BE49-F238E27FC236}">
                <a16:creationId xmlns:a16="http://schemas.microsoft.com/office/drawing/2014/main" id="{D398F130-771E-A346-A73B-AC06F66F048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773045" y="3340885"/>
            <a:ext cx="30333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21">
            <a:extLst>
              <a:ext uri="{FF2B5EF4-FFF2-40B4-BE49-F238E27FC236}">
                <a16:creationId xmlns:a16="http://schemas.microsoft.com/office/drawing/2014/main" id="{6CFEAE58-1793-7C4E-8DE9-3F2899A763BB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681061" y="3340885"/>
            <a:ext cx="282675" cy="659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C077ABF6-7C28-4044-B069-56B5C4D8A864}"/>
              </a:ext>
            </a:extLst>
          </p:cNvPr>
          <p:cNvSpPr/>
          <p:nvPr/>
        </p:nvSpPr>
        <p:spPr>
          <a:xfrm flipH="1">
            <a:off x="6156332" y="2540997"/>
            <a:ext cx="148738" cy="161260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9" name="Straight Arrow Connector 25">
            <a:extLst>
              <a:ext uri="{FF2B5EF4-FFF2-40B4-BE49-F238E27FC236}">
                <a16:creationId xmlns:a16="http://schemas.microsoft.com/office/drawing/2014/main" id="{8B6C6C13-3137-864F-8988-A1E2099A82C9}"/>
              </a:ext>
            </a:extLst>
          </p:cNvPr>
          <p:cNvCxnSpPr>
            <a:cxnSpLocks/>
            <a:stCxn id="18" idx="1"/>
            <a:endCxn id="11" idx="1"/>
          </p:cNvCxnSpPr>
          <p:nvPr/>
        </p:nvCxnSpPr>
        <p:spPr>
          <a:xfrm flipV="1">
            <a:off x="6305070" y="3340885"/>
            <a:ext cx="517947" cy="64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30">
            <a:extLst>
              <a:ext uri="{FF2B5EF4-FFF2-40B4-BE49-F238E27FC236}">
                <a16:creationId xmlns:a16="http://schemas.microsoft.com/office/drawing/2014/main" id="{7F971297-2537-BA4C-B79E-DAFA443AFB94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577589" y="3562111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3B6DE7D9-39B8-CD4E-9C5E-0467AC4CAEB0}"/>
              </a:ext>
            </a:extLst>
          </p:cNvPr>
          <p:cNvCxnSpPr>
            <a:cxnSpLocks/>
          </p:cNvCxnSpPr>
          <p:nvPr/>
        </p:nvCxnSpPr>
        <p:spPr>
          <a:xfrm flipH="1" flipV="1">
            <a:off x="3470703" y="356870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33">
            <a:extLst>
              <a:ext uri="{FF2B5EF4-FFF2-40B4-BE49-F238E27FC236}">
                <a16:creationId xmlns:a16="http://schemas.microsoft.com/office/drawing/2014/main" id="{E69CB5C4-CEB9-BE40-B856-8504FFDF3632}"/>
              </a:ext>
            </a:extLst>
          </p:cNvPr>
          <p:cNvCxnSpPr>
            <a:cxnSpLocks/>
          </p:cNvCxnSpPr>
          <p:nvPr/>
        </p:nvCxnSpPr>
        <p:spPr>
          <a:xfrm flipH="1" flipV="1">
            <a:off x="4361091" y="356870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34">
            <a:extLst>
              <a:ext uri="{FF2B5EF4-FFF2-40B4-BE49-F238E27FC236}">
                <a16:creationId xmlns:a16="http://schemas.microsoft.com/office/drawing/2014/main" id="{7811C7BC-45F8-0D40-9B9B-EA2E57DF6B2F}"/>
              </a:ext>
            </a:extLst>
          </p:cNvPr>
          <p:cNvCxnSpPr>
            <a:cxnSpLocks/>
          </p:cNvCxnSpPr>
          <p:nvPr/>
        </p:nvCxnSpPr>
        <p:spPr>
          <a:xfrm flipH="1" flipV="1">
            <a:off x="5299290" y="3560551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35">
            <a:extLst>
              <a:ext uri="{FF2B5EF4-FFF2-40B4-BE49-F238E27FC236}">
                <a16:creationId xmlns:a16="http://schemas.microsoft.com/office/drawing/2014/main" id="{C8902BAB-23B3-7949-87AA-C1AA62B779E7}"/>
              </a:ext>
            </a:extLst>
          </p:cNvPr>
          <p:cNvSpPr txBox="1"/>
          <p:nvPr/>
        </p:nvSpPr>
        <p:spPr>
          <a:xfrm>
            <a:off x="2506237" y="4153606"/>
            <a:ext cx="3023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TextBox 36">
            <a:extLst>
              <a:ext uri="{FF2B5EF4-FFF2-40B4-BE49-F238E27FC236}">
                <a16:creationId xmlns:a16="http://schemas.microsoft.com/office/drawing/2014/main" id="{EDD4917B-18C1-0E42-B93A-7204F6A50B50}"/>
              </a:ext>
            </a:extLst>
          </p:cNvPr>
          <p:cNvSpPr txBox="1"/>
          <p:nvPr/>
        </p:nvSpPr>
        <p:spPr>
          <a:xfrm>
            <a:off x="3266425" y="4153606"/>
            <a:ext cx="509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like</a:t>
            </a: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02F8FF52-0B1C-1F47-B098-B1BC2A5D58F8}"/>
              </a:ext>
            </a:extLst>
          </p:cNvPr>
          <p:cNvSpPr txBox="1"/>
          <p:nvPr/>
        </p:nvSpPr>
        <p:spPr>
          <a:xfrm>
            <a:off x="3924711" y="4153606"/>
            <a:ext cx="8459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playing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TextBox 38">
            <a:extLst>
              <a:ext uri="{FF2B5EF4-FFF2-40B4-BE49-F238E27FC236}">
                <a16:creationId xmlns:a16="http://schemas.microsoft.com/office/drawing/2014/main" id="{83AFF211-16D1-AE42-A349-47FD6A06A4CD}"/>
              </a:ext>
            </a:extLst>
          </p:cNvPr>
          <p:cNvSpPr txBox="1"/>
          <p:nvPr/>
        </p:nvSpPr>
        <p:spPr>
          <a:xfrm>
            <a:off x="4793883" y="4196760"/>
            <a:ext cx="12435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basketball</a:t>
            </a:r>
          </a:p>
        </p:txBody>
      </p:sp>
      <p:cxnSp>
        <p:nvCxnSpPr>
          <p:cNvPr id="28" name="Straight Arrow Connector 39">
            <a:extLst>
              <a:ext uri="{FF2B5EF4-FFF2-40B4-BE49-F238E27FC236}">
                <a16:creationId xmlns:a16="http://schemas.microsoft.com/office/drawing/2014/main" id="{FD0C66D6-95E8-6947-832D-7F82A832FFEE}"/>
              </a:ext>
            </a:extLst>
          </p:cNvPr>
          <p:cNvCxnSpPr>
            <a:cxnSpLocks/>
          </p:cNvCxnSpPr>
          <p:nvPr/>
        </p:nvCxnSpPr>
        <p:spPr>
          <a:xfrm flipH="1" flipV="1">
            <a:off x="7129756" y="2663417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40">
            <a:extLst>
              <a:ext uri="{FF2B5EF4-FFF2-40B4-BE49-F238E27FC236}">
                <a16:creationId xmlns:a16="http://schemas.microsoft.com/office/drawing/2014/main" id="{8AF6AC84-3AAF-6A40-B3EC-5CC233FA8BAB}"/>
              </a:ext>
            </a:extLst>
          </p:cNvPr>
          <p:cNvCxnSpPr>
            <a:cxnSpLocks/>
          </p:cNvCxnSpPr>
          <p:nvPr/>
        </p:nvCxnSpPr>
        <p:spPr>
          <a:xfrm flipH="1" flipV="1">
            <a:off x="8012096" y="2663417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41">
            <a:extLst>
              <a:ext uri="{FF2B5EF4-FFF2-40B4-BE49-F238E27FC236}">
                <a16:creationId xmlns:a16="http://schemas.microsoft.com/office/drawing/2014/main" id="{D9B66A1B-2B3C-B04F-8E99-E936AC365316}"/>
              </a:ext>
            </a:extLst>
          </p:cNvPr>
          <p:cNvCxnSpPr>
            <a:cxnSpLocks/>
          </p:cNvCxnSpPr>
          <p:nvPr/>
        </p:nvCxnSpPr>
        <p:spPr>
          <a:xfrm flipH="1" flipV="1">
            <a:off x="8934751" y="2683801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42">
            <a:extLst>
              <a:ext uri="{FF2B5EF4-FFF2-40B4-BE49-F238E27FC236}">
                <a16:creationId xmlns:a16="http://schemas.microsoft.com/office/drawing/2014/main" id="{0B2D34EC-4E53-D648-ABA2-D6CC690B41F0}"/>
              </a:ext>
            </a:extLst>
          </p:cNvPr>
          <p:cNvCxnSpPr>
            <a:cxnSpLocks/>
          </p:cNvCxnSpPr>
          <p:nvPr/>
        </p:nvCxnSpPr>
        <p:spPr>
          <a:xfrm flipH="1" flipV="1">
            <a:off x="9820642" y="2663417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46">
            <a:extLst>
              <a:ext uri="{FF2B5EF4-FFF2-40B4-BE49-F238E27FC236}">
                <a16:creationId xmlns:a16="http://schemas.microsoft.com/office/drawing/2014/main" id="{1D95F043-84DD-0846-AB4F-D33C582B4387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7427701" y="3339325"/>
            <a:ext cx="302786" cy="156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48">
            <a:extLst>
              <a:ext uri="{FF2B5EF4-FFF2-40B4-BE49-F238E27FC236}">
                <a16:creationId xmlns:a16="http://schemas.microsoft.com/office/drawing/2014/main" id="{D9371055-EB87-FC41-8C01-705F86C08E3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8335171" y="3339325"/>
            <a:ext cx="294960" cy="815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50">
            <a:extLst>
              <a:ext uri="{FF2B5EF4-FFF2-40B4-BE49-F238E27FC236}">
                <a16:creationId xmlns:a16="http://schemas.microsoft.com/office/drawing/2014/main" id="{2A38A5D6-E389-2E4C-AF8C-8CCB1FB2D7E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234815" y="3347479"/>
            <a:ext cx="288038" cy="72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55">
            <a:extLst>
              <a:ext uri="{FF2B5EF4-FFF2-40B4-BE49-F238E27FC236}">
                <a16:creationId xmlns:a16="http://schemas.microsoft.com/office/drawing/2014/main" id="{A79CAD54-F284-1A45-8DC2-D94764F2D36D}"/>
              </a:ext>
            </a:extLst>
          </p:cNvPr>
          <p:cNvSpPr txBox="1"/>
          <p:nvPr/>
        </p:nvSpPr>
        <p:spPr>
          <a:xfrm>
            <a:off x="6938144" y="2298343"/>
            <a:ext cx="454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我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423A119-C141-8F4A-B6A2-4A9E238B2B36}"/>
              </a:ext>
            </a:extLst>
          </p:cNvPr>
          <p:cNvSpPr txBox="1"/>
          <p:nvPr/>
        </p:nvSpPr>
        <p:spPr>
          <a:xfrm>
            <a:off x="7725849" y="2294087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喜欢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F5DBB658-98DD-044F-B515-A0D09979D2B4}"/>
              </a:ext>
            </a:extLst>
          </p:cNvPr>
          <p:cNvSpPr txBox="1"/>
          <p:nvPr/>
        </p:nvSpPr>
        <p:spPr>
          <a:xfrm>
            <a:off x="8786163" y="2319771"/>
            <a:ext cx="454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打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TextBox 58">
            <a:extLst>
              <a:ext uri="{FF2B5EF4-FFF2-40B4-BE49-F238E27FC236}">
                <a16:creationId xmlns:a16="http://schemas.microsoft.com/office/drawing/2014/main" id="{A9927585-2C09-4C4D-BB34-57BF6356B728}"/>
              </a:ext>
            </a:extLst>
          </p:cNvPr>
          <p:cNvSpPr txBox="1"/>
          <p:nvPr/>
        </p:nvSpPr>
        <p:spPr>
          <a:xfrm>
            <a:off x="9572938" y="2324793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篮球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Rectangle 59">
            <a:extLst>
              <a:ext uri="{FF2B5EF4-FFF2-40B4-BE49-F238E27FC236}">
                <a16:creationId xmlns:a16="http://schemas.microsoft.com/office/drawing/2014/main" id="{3E3F5E72-D331-8C43-BFBA-2D713A3AB0D3}"/>
              </a:ext>
            </a:extLst>
          </p:cNvPr>
          <p:cNvSpPr/>
          <p:nvPr/>
        </p:nvSpPr>
        <p:spPr>
          <a:xfrm>
            <a:off x="10415274" y="312565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40" name="Straight Arrow Connector 61">
            <a:extLst>
              <a:ext uri="{FF2B5EF4-FFF2-40B4-BE49-F238E27FC236}">
                <a16:creationId xmlns:a16="http://schemas.microsoft.com/office/drawing/2014/main" id="{89C18BA4-E55E-AD44-9E84-8020A7935BCE}"/>
              </a:ext>
            </a:extLst>
          </p:cNvPr>
          <p:cNvCxnSpPr>
            <a:stCxn id="13" idx="3"/>
            <a:endCxn id="39" idx="1"/>
          </p:cNvCxnSpPr>
          <p:nvPr/>
        </p:nvCxnSpPr>
        <p:spPr>
          <a:xfrm flipV="1">
            <a:off x="10127537" y="3346883"/>
            <a:ext cx="287737" cy="13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63">
            <a:extLst>
              <a:ext uri="{FF2B5EF4-FFF2-40B4-BE49-F238E27FC236}">
                <a16:creationId xmlns:a16="http://schemas.microsoft.com/office/drawing/2014/main" id="{180B8E85-213D-B940-AD55-FFD87179166A}"/>
              </a:ext>
            </a:extLst>
          </p:cNvPr>
          <p:cNvCxnSpPr>
            <a:cxnSpLocks/>
          </p:cNvCxnSpPr>
          <p:nvPr/>
        </p:nvCxnSpPr>
        <p:spPr>
          <a:xfrm flipH="1" flipV="1">
            <a:off x="10723453" y="2663417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64">
            <a:extLst>
              <a:ext uri="{FF2B5EF4-FFF2-40B4-BE49-F238E27FC236}">
                <a16:creationId xmlns:a16="http://schemas.microsoft.com/office/drawing/2014/main" id="{2922152F-65C2-D84D-8C11-20C03AC28D55}"/>
              </a:ext>
            </a:extLst>
          </p:cNvPr>
          <p:cNvSpPr txBox="1"/>
          <p:nvPr/>
        </p:nvSpPr>
        <p:spPr>
          <a:xfrm>
            <a:off x="10459518" y="2319771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EOS</a:t>
            </a:r>
          </a:p>
        </p:txBody>
      </p:sp>
    </p:spTree>
    <p:extLst>
      <p:ext uri="{BB962C8B-B14F-4D97-AF65-F5344CB8AC3E}">
        <p14:creationId xmlns:p14="http://schemas.microsoft.com/office/powerpoint/2010/main" val="401451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366B4F-59F4-5143-B12A-326203AC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47" y="336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Beam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search</a:t>
            </a:r>
          </a:p>
        </p:txBody>
      </p:sp>
      <p:pic>
        <p:nvPicPr>
          <p:cNvPr id="5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B11ED31-DBEE-3241-9273-731488738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89" y="33640"/>
            <a:ext cx="5220929" cy="682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0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E8E2F2-DAC6-474E-A909-5086D4EE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18756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Beam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search(an example)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D64B5C5-34D5-A548-9795-4BBEDFBE600D}"/>
              </a:ext>
            </a:extLst>
          </p:cNvPr>
          <p:cNvGrpSpPr/>
          <p:nvPr/>
        </p:nvGrpSpPr>
        <p:grpSpPr>
          <a:xfrm>
            <a:off x="892267" y="1641923"/>
            <a:ext cx="7118969" cy="3748943"/>
            <a:chOff x="892267" y="1641923"/>
            <a:chExt cx="4029823" cy="2025093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60445CE-D0AA-FC46-8A0F-37EC0CE0CC42}"/>
                </a:ext>
              </a:extLst>
            </p:cNvPr>
            <p:cNvSpPr/>
            <p:nvPr/>
          </p:nvSpPr>
          <p:spPr>
            <a:xfrm>
              <a:off x="892267" y="2220585"/>
              <a:ext cx="604684" cy="4424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03BF1116-A89D-EC4F-807C-360F21F20328}"/>
                </a:ext>
              </a:extLst>
            </p:cNvPr>
            <p:cNvSpPr/>
            <p:nvPr/>
          </p:nvSpPr>
          <p:spPr>
            <a:xfrm>
              <a:off x="1785381" y="2220585"/>
              <a:ext cx="604684" cy="4424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8965124-56A4-D944-A436-851ADDB569D3}"/>
                </a:ext>
              </a:extLst>
            </p:cNvPr>
            <p:cNvSpPr/>
            <p:nvPr/>
          </p:nvSpPr>
          <p:spPr>
            <a:xfrm>
              <a:off x="2693397" y="2220585"/>
              <a:ext cx="604684" cy="4424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6CB1775C-B613-964E-9F35-B2B59BA0B460}"/>
                </a:ext>
              </a:extLst>
            </p:cNvPr>
            <p:cNvSpPr/>
            <p:nvPr/>
          </p:nvSpPr>
          <p:spPr>
            <a:xfrm>
              <a:off x="3580756" y="2227179"/>
              <a:ext cx="604684" cy="4424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9" name="Straight Arrow Connector 11">
              <a:extLst>
                <a:ext uri="{FF2B5EF4-FFF2-40B4-BE49-F238E27FC236}">
                  <a16:creationId xmlns:a16="http://schemas.microsoft.com/office/drawing/2014/main" id="{F2D6A429-6C4E-1142-B36B-77C3C1BE4355}"/>
                </a:ext>
              </a:extLst>
            </p:cNvPr>
            <p:cNvCxnSpPr>
              <a:cxnSpLocks/>
              <a:stCxn id="8" idx="3"/>
              <a:endCxn id="13" idx="3"/>
            </p:cNvCxnSpPr>
            <p:nvPr/>
          </p:nvCxnSpPr>
          <p:spPr>
            <a:xfrm flipV="1">
              <a:off x="4185440" y="2448228"/>
              <a:ext cx="587912" cy="177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Arrow Connector 12">
              <a:extLst>
                <a:ext uri="{FF2B5EF4-FFF2-40B4-BE49-F238E27FC236}">
                  <a16:creationId xmlns:a16="http://schemas.microsoft.com/office/drawing/2014/main" id="{EFE2B1CC-C56A-E74E-B0F7-2FD7C3354B2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1496951" y="2441811"/>
              <a:ext cx="288430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Arrow Connector 13">
              <a:extLst>
                <a:ext uri="{FF2B5EF4-FFF2-40B4-BE49-F238E27FC236}">
                  <a16:creationId xmlns:a16="http://schemas.microsoft.com/office/drawing/2014/main" id="{6AC7C071-6D85-A242-8950-7BDD5FF57B79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390065" y="2441811"/>
              <a:ext cx="303332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4">
              <a:extLst>
                <a:ext uri="{FF2B5EF4-FFF2-40B4-BE49-F238E27FC236}">
                  <a16:creationId xmlns:a16="http://schemas.microsoft.com/office/drawing/2014/main" id="{7242CDD7-619A-AF40-B62A-B2FDE2665BC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3298081" y="2441811"/>
              <a:ext cx="282675" cy="6594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D7285DD4-8FEC-8C48-99AE-2EC6C5F73A37}"/>
                </a:ext>
              </a:extLst>
            </p:cNvPr>
            <p:cNvSpPr/>
            <p:nvPr/>
          </p:nvSpPr>
          <p:spPr>
            <a:xfrm flipH="1">
              <a:off x="4773352" y="1641923"/>
              <a:ext cx="148738" cy="161260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14" name="Straight Arrow Connector 17">
              <a:extLst>
                <a:ext uri="{FF2B5EF4-FFF2-40B4-BE49-F238E27FC236}">
                  <a16:creationId xmlns:a16="http://schemas.microsoft.com/office/drawing/2014/main" id="{B891230B-5124-DB49-91F0-CFAD8A193C1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H="1" flipV="1">
              <a:off x="1194609" y="2663037"/>
              <a:ext cx="2860" cy="442452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8">
              <a:extLst>
                <a:ext uri="{FF2B5EF4-FFF2-40B4-BE49-F238E27FC236}">
                  <a16:creationId xmlns:a16="http://schemas.microsoft.com/office/drawing/2014/main" id="{46D6B217-D08E-2449-9B67-ED4EAE02A5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7723" y="2669631"/>
              <a:ext cx="2860" cy="442452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9">
              <a:extLst>
                <a:ext uri="{FF2B5EF4-FFF2-40B4-BE49-F238E27FC236}">
                  <a16:creationId xmlns:a16="http://schemas.microsoft.com/office/drawing/2014/main" id="{AE0C6330-6F53-C44C-965D-F7C05CD369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78111" y="2669631"/>
              <a:ext cx="2860" cy="442452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9C9B53B0-0C72-E540-B39D-8EAA05517F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6310" y="2661477"/>
              <a:ext cx="2860" cy="442452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7A6FCE90-E150-5345-B4DF-C1BB4F3C7EB9}"/>
                </a:ext>
              </a:extLst>
            </p:cNvPr>
            <p:cNvSpPr txBox="1"/>
            <p:nvPr/>
          </p:nvSpPr>
          <p:spPr>
            <a:xfrm>
              <a:off x="1123257" y="3254532"/>
              <a:ext cx="30234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I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88200730-7D23-6C4B-BE35-AEA9EDEA917C}"/>
                </a:ext>
              </a:extLst>
            </p:cNvPr>
            <p:cNvSpPr txBox="1"/>
            <p:nvPr/>
          </p:nvSpPr>
          <p:spPr>
            <a:xfrm>
              <a:off x="1883445" y="3254532"/>
              <a:ext cx="50972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like</a:t>
              </a: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07CBEB31-4554-C940-BBFB-EF293CB21727}"/>
                </a:ext>
              </a:extLst>
            </p:cNvPr>
            <p:cNvSpPr txBox="1"/>
            <p:nvPr/>
          </p:nvSpPr>
          <p:spPr>
            <a:xfrm>
              <a:off x="2541731" y="3254532"/>
              <a:ext cx="84598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playing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1" name="TextBox 24">
              <a:extLst>
                <a:ext uri="{FF2B5EF4-FFF2-40B4-BE49-F238E27FC236}">
                  <a16:creationId xmlns:a16="http://schemas.microsoft.com/office/drawing/2014/main" id="{0E0E5124-C14A-094C-BC29-97652E346E97}"/>
                </a:ext>
              </a:extLst>
            </p:cNvPr>
            <p:cNvSpPr txBox="1"/>
            <p:nvPr/>
          </p:nvSpPr>
          <p:spPr>
            <a:xfrm>
              <a:off x="3410903" y="3297686"/>
              <a:ext cx="124351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basketball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333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eq2seq with atten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Seq2seq with attention</a:t>
            </a:r>
          </a:p>
        </p:txBody>
      </p:sp>
      <p:sp>
        <p:nvSpPr>
          <p:cNvPr id="178" name="Look more information from input source, not only based on encoder resul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defRPr sz="2200"/>
            </a:pPr>
            <a:r>
              <a:t>Look more information from input source, not only based on encoder result.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defRPr sz="2200"/>
            </a:pPr>
            <a:r>
              <a:t>Dzmitry Bahdanau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， </a:t>
            </a:r>
            <a:r>
              <a:t>et al, Neural Machine Translation by Jointly Learning to Align and Translate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， </a:t>
            </a:r>
          </a:p>
        </p:txBody>
      </p:sp>
      <p:pic>
        <p:nvPicPr>
          <p:cNvPr id="179" name="page11image29855392.png" descr="page11image298553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531" y="1728965"/>
            <a:ext cx="7158938" cy="3400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"/>
          <p:cNvSpPr txBox="1"/>
          <p:nvPr/>
        </p:nvSpPr>
        <p:spPr>
          <a:xfrm>
            <a:off x="2061262" y="-1508536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8682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CCD13E-F5BB-4544-9647-03C3FD75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Attention mechanism</a:t>
            </a:r>
          </a:p>
        </p:txBody>
      </p:sp>
      <p:pic>
        <p:nvPicPr>
          <p:cNvPr id="7" name="page12image29773056.png" descr="page12image29773056.png">
            <a:extLst>
              <a:ext uri="{FF2B5EF4-FFF2-40B4-BE49-F238E27FC236}">
                <a16:creationId xmlns:a16="http://schemas.microsoft.com/office/drawing/2014/main" id="{A8F7989B-8D38-D64D-A6B8-253C650F4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1"/>
          <a:stretch/>
        </p:blipFill>
        <p:spPr>
          <a:xfrm>
            <a:off x="176516" y="1719943"/>
            <a:ext cx="11819542" cy="39098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556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891A8-D7CA-4343-83D5-7CD44F4B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Image Caption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4BE9AA-BDCB-9745-B147-2C7C1539B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594" y="1872872"/>
            <a:ext cx="8440811" cy="37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28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ttention is our fire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Image Caption</a:t>
            </a:r>
            <a:endParaRPr dirty="0"/>
          </a:p>
        </p:txBody>
      </p:sp>
      <p:sp>
        <p:nvSpPr>
          <p:cNvPr id="18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9" name="page13image29867248.png" descr="page13image29867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06" y="1277946"/>
            <a:ext cx="4408379" cy="489901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"/>
          <p:cNvSpPr txBox="1"/>
          <p:nvPr/>
        </p:nvSpPr>
        <p:spPr>
          <a:xfrm>
            <a:off x="5174905" y="-5767997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pic>
        <p:nvPicPr>
          <p:cNvPr id="191" name="page13image29852480.png" descr="page13image298524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84" y="1542197"/>
            <a:ext cx="6295706" cy="40945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95930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61D75-A9E3-9C43-81D3-808D60E5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overview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2D9A9-379E-8C4B-9FCA-200A0BEDA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Sequence to sequence</a:t>
            </a:r>
          </a:p>
          <a:p>
            <a:r>
              <a:rPr lang="en-US" altLang="zh-CN" dirty="0"/>
              <a:t>Encoder decoder architecture</a:t>
            </a:r>
          </a:p>
          <a:p>
            <a:r>
              <a:rPr lang="en-US" altLang="zh-CN" dirty="0"/>
              <a:t>Attention mechanism</a:t>
            </a:r>
          </a:p>
          <a:p>
            <a:r>
              <a:rPr lang="en-US" altLang="zh-CN" dirty="0"/>
              <a:t>Generate mechanism</a:t>
            </a:r>
          </a:p>
          <a:p>
            <a:r>
              <a:rPr lang="zh-CN" altLang="en-US" dirty="0"/>
              <a:t>机器翻译的原理</a:t>
            </a:r>
            <a:endParaRPr lang="en-US" altLang="zh-CN" dirty="0"/>
          </a:p>
          <a:p>
            <a:r>
              <a:rPr lang="zh-CN" altLang="en-US" dirty="0"/>
              <a:t>图像描述的原理</a:t>
            </a:r>
            <a:endParaRPr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作业：中英文自动翻译模型的构建</a:t>
            </a:r>
          </a:p>
        </p:txBody>
      </p:sp>
    </p:spTree>
    <p:extLst>
      <p:ext uri="{BB962C8B-B14F-4D97-AF65-F5344CB8AC3E}">
        <p14:creationId xmlns:p14="http://schemas.microsoft.com/office/powerpoint/2010/main" val="75971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enerate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Generate output</a:t>
            </a:r>
          </a:p>
        </p:txBody>
      </p:sp>
      <p:sp>
        <p:nvSpPr>
          <p:cNvPr id="194" name="1. Random Sampling: Randomly select an output E from the probability distribution P (E | F). This is usually denoted Eˆ ⇠ P(E | F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defRPr sz="3100"/>
            </a:pPr>
            <a:r>
              <a:rPr b="1" dirty="0">
                <a:latin typeface="Gill Sans"/>
                <a:ea typeface="Gill Sans"/>
                <a:cs typeface="Gill Sans"/>
                <a:sym typeface="Gill Sans"/>
              </a:rPr>
              <a:t>1. Random Sampling:</a:t>
            </a:r>
            <a:r>
              <a:rPr dirty="0"/>
              <a:t> Randomly select an output E from the probability distribution P (E | F). This is usually denoted E</a:t>
            </a:r>
            <a:r>
              <a:rPr baseline="16129" dirty="0"/>
              <a:t>ˆ </a:t>
            </a:r>
            <a:r>
              <a:rPr dirty="0">
                <a:latin typeface="Lucida Grande"/>
                <a:ea typeface="Lucida Grande"/>
                <a:cs typeface="Lucida Grande"/>
                <a:sym typeface="Lucida Grande"/>
              </a:rPr>
              <a:t>⇠ </a:t>
            </a:r>
            <a:r>
              <a:rPr dirty="0"/>
              <a:t>P(E | F). 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defRPr sz="3100"/>
            </a:pPr>
            <a:r>
              <a:rPr dirty="0"/>
              <a:t>Get </a:t>
            </a:r>
            <a:r>
              <a:rPr dirty="0" err="1"/>
              <a:t>output_t</a:t>
            </a:r>
            <a:r>
              <a:rPr dirty="0"/>
              <a:t>, based on the probability distribution from context calculated by the time step output_{t-1}. 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defRPr sz="3100"/>
            </a:pPr>
            <a:r>
              <a:rPr dirty="0"/>
              <a:t>Random Output: Dialogue System Fast Computing. </a:t>
            </a:r>
          </a:p>
        </p:txBody>
      </p:sp>
      <p:sp>
        <p:nvSpPr>
          <p:cNvPr id="195" name="Text"/>
          <p:cNvSpPr txBox="1"/>
          <p:nvPr/>
        </p:nvSpPr>
        <p:spPr>
          <a:xfrm>
            <a:off x="2595562" y="1907070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196" name="Text"/>
          <p:cNvSpPr txBox="1"/>
          <p:nvPr/>
        </p:nvSpPr>
        <p:spPr>
          <a:xfrm>
            <a:off x="2573238" y="3032210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197" name="Text"/>
          <p:cNvSpPr txBox="1"/>
          <p:nvPr/>
        </p:nvSpPr>
        <p:spPr>
          <a:xfrm>
            <a:off x="2550914" y="3907320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198" name="Text"/>
          <p:cNvSpPr txBox="1"/>
          <p:nvPr/>
        </p:nvSpPr>
        <p:spPr>
          <a:xfrm>
            <a:off x="2528590" y="4608300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pic>
        <p:nvPicPr>
          <p:cNvPr id="199" name="page16image29644480.png" descr="page16image296444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227" y="3095845"/>
            <a:ext cx="3607373" cy="81147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"/>
          <p:cNvSpPr txBox="1"/>
          <p:nvPr/>
        </p:nvSpPr>
        <p:spPr>
          <a:xfrm>
            <a:off x="1541859" y="4246648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9828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CN" dirty="0">
                <a:solidFill>
                  <a:srgbClr val="C00000"/>
                </a:solidFill>
              </a:rPr>
              <a:t>Generate output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03" name="2. Greedy 1-best Search: model output the best result, in which we simply calculate pt , at every time step, select the word that gives us the highest probability, and use it as the next word in our sequen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2. Greedy 1-best Search: </a:t>
            </a:r>
            <a:r>
              <a:t>model output the best result, in which we simply calculate </a:t>
            </a:r>
            <a:r>
              <a:rPr b="1" i="1"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1" i="1" baseline="-4687">
                <a:latin typeface="Gill Sans"/>
                <a:ea typeface="Gill Sans"/>
                <a:cs typeface="Gill Sans"/>
                <a:sym typeface="Gill Sans"/>
              </a:rPr>
              <a:t>t , </a:t>
            </a:r>
            <a:r>
              <a:t>at every time step, select the word that gives us the highest probability, and use it as the next word in our sequence.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defRPr sz="3200"/>
            </a:pPr>
            <a:r>
              <a:t>! greedy search is not guaranteed to find the translation with the highest probability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621" y="5140126"/>
            <a:ext cx="3809782" cy="1352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11832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CN" dirty="0">
                <a:solidFill>
                  <a:srgbClr val="C00000"/>
                </a:solidFill>
              </a:rPr>
              <a:t>Generate output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07" name="3. Beam-Search: we consider b best hypotheses at each time step, where b is the “width” of the beam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defRPr sz="41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3. Beam-Search: </a:t>
            </a:r>
            <a:r>
              <a:t>we consider b best hypotheses at each time step, where b is the “width” of the beam. </a:t>
            </a:r>
            <a:endParaRPr sz="844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8" name="page18image29635792.png" descr="page18image296357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20" y="3345820"/>
            <a:ext cx="4398460" cy="314705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"/>
          <p:cNvSpPr txBox="1"/>
          <p:nvPr/>
        </p:nvSpPr>
        <p:spPr>
          <a:xfrm>
            <a:off x="3896770" y="-30672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2371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Other ways of encoding sequ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Other ways of encoding sequence </a:t>
            </a:r>
          </a:p>
        </p:txBody>
      </p:sp>
      <p:sp>
        <p:nvSpPr>
          <p:cNvPr id="212" name="Reverse and Bidirectiona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Reverse and Bidirectional</a:t>
            </a:r>
          </a:p>
        </p:txBody>
      </p:sp>
      <p:pic>
        <p:nvPicPr>
          <p:cNvPr id="213" name="page19image29747152.png" descr="page19image29747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737" y="2681082"/>
            <a:ext cx="5442756" cy="424167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Text"/>
          <p:cNvSpPr txBox="1"/>
          <p:nvPr/>
        </p:nvSpPr>
        <p:spPr>
          <a:xfrm>
            <a:off x="6265664" y="-1687130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361158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2. Tree-RNN…"/>
          <p:cNvSpPr txBox="1">
            <a:spLocks noGrp="1"/>
          </p:cNvSpPr>
          <p:nvPr>
            <p:ph type="body" idx="1"/>
          </p:nvPr>
        </p:nvSpPr>
        <p:spPr>
          <a:xfrm>
            <a:off x="1774031" y="1991320"/>
            <a:ext cx="8643938" cy="4429125"/>
          </a:xfrm>
          <a:prstGeom prst="rect">
            <a:avLst/>
          </a:prstGeom>
        </p:spPr>
        <p:txBody>
          <a:bodyPr anchor="t"/>
          <a:lstStyle/>
          <a:p>
            <a:pPr marL="0" indent="0">
              <a:defRPr sz="3100"/>
            </a:pPr>
            <a:r>
              <a:t>2. Tree-RNN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defRPr sz="3100"/>
            </a:pPr>
            <a:r>
              <a:t>LSTMs or other RNNs are simpler format of Tree-RNN.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defRPr sz="3100"/>
            </a:pPr>
            <a:r>
              <a:t>Need dynamic graph support. </a:t>
            </a:r>
          </a:p>
        </p:txBody>
      </p:sp>
      <p:pic>
        <p:nvPicPr>
          <p:cNvPr id="218" name="page20image29636000.png" descr="page20image29636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35" y="3556000"/>
            <a:ext cx="4345311" cy="2639814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ext"/>
          <p:cNvSpPr txBox="1"/>
          <p:nvPr/>
        </p:nvSpPr>
        <p:spPr>
          <a:xfrm>
            <a:off x="4685109" y="-472692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58258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3. Convolutional Neural Networks. It’s much faster than using RNN to model Tex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defRPr sz="4100"/>
            </a:pPr>
            <a:r>
              <a:t>3. Convolutional Neural Networks.</a:t>
            </a:r>
            <a:br/>
            <a:r>
              <a:t>It’s much faster than using RNN to model Text.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defRPr sz="4100"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23" name="page21image29870528.png" descr="page21image298705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99" y="3290906"/>
            <a:ext cx="7139479" cy="288647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xt"/>
          <p:cNvSpPr txBox="1"/>
          <p:nvPr/>
        </p:nvSpPr>
        <p:spPr>
          <a:xfrm>
            <a:off x="1961554" y="1732941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3269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nsorFlow.Seq2Seq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4600"/>
              </a:spcBef>
              <a:defRPr sz="4600" cap="none"/>
            </a:lvl1pPr>
          </a:lstStyle>
          <a:p>
            <a:r>
              <a:rPr dirty="0">
                <a:solidFill>
                  <a:srgbClr val="C00000"/>
                </a:solidFill>
              </a:rPr>
              <a:t>TensorFlow.Seq2Seq </a:t>
            </a:r>
            <a:endParaRPr sz="844" dirty="0">
              <a:solidFill>
                <a:srgbClr val="C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7" name="TensorlFlow &gt;= 1.2v If version is older than 1.2, could look more…"/>
          <p:cNvSpPr txBox="1">
            <a:spLocks noGrp="1"/>
          </p:cNvSpPr>
          <p:nvPr>
            <p:ph type="body" idx="1"/>
          </p:nvPr>
        </p:nvSpPr>
        <p:spPr>
          <a:xfrm>
            <a:off x="1970484" y="1839516"/>
            <a:ext cx="8643938" cy="442912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defTabSz="164300">
              <a:spcBef>
                <a:spcPts val="1266"/>
              </a:spcBef>
              <a:defRPr sz="16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TensorlFlow &gt;= 1.2v</a:t>
            </a:r>
            <a:br>
              <a:rPr b="1">
                <a:latin typeface="Gill Sans"/>
                <a:ea typeface="Gill Sans"/>
                <a:cs typeface="Gill Sans"/>
                <a:sym typeface="Gill Sans"/>
              </a:rPr>
            </a:br>
            <a:r>
              <a:t>If version is older than 1.2, could look more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164300">
              <a:spcBef>
                <a:spcPts val="1266"/>
              </a:spcBef>
              <a:defRPr sz="1600"/>
            </a:pPr>
            <a:r>
              <a:rPr>
                <a:solidFill>
                  <a:srgbClr val="000000"/>
                </a:solidFill>
              </a:rPr>
              <a:t>information in </a:t>
            </a:r>
            <a:r>
              <a:t>https://github.com/google/seq2seq</a:t>
            </a:r>
            <a:r>
              <a:rPr>
                <a:solidFill>
                  <a:srgbClr val="000000"/>
                </a:solidFill>
              </a:rPr>
              <a:t>. </a:t>
            </a:r>
            <a:endParaRPr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indent="0" defTabSz="164300">
              <a:spcBef>
                <a:spcPts val="1266"/>
              </a:spcBef>
              <a:defRPr sz="1600"/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1. Build Training Batch. </a:t>
            </a:r>
          </a:p>
          <a:p>
            <a:pPr marL="0" indent="0" defTabSz="164300">
              <a:spcBef>
                <a:spcPts val="1266"/>
              </a:spcBef>
              <a:defRPr sz="1600"/>
            </a:pPr>
            <a:r>
              <a:t>——————————————————- </a:t>
            </a:r>
          </a:p>
          <a:p>
            <a:pPr marL="0" indent="0" defTabSz="164300">
              <a:spcBef>
                <a:spcPts val="1266"/>
              </a:spcBef>
              <a:defRPr sz="1600"/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2. Embedding.</a:t>
            </a:r>
            <a:br/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3. Get Encoding.</a:t>
            </a:r>
            <a:br/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4.AddAttention. </a:t>
            </a:r>
          </a:p>
          <a:p>
            <a:pPr marL="0" indent="0" defTabSz="164300">
              <a:spcBef>
                <a:spcPts val="1266"/>
              </a:spcBef>
              <a:defRPr sz="1600"/>
            </a:pPr>
            <a:r>
              <a:t>——————————————————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164300">
              <a:spcBef>
                <a:spcPts val="1266"/>
              </a:spcBef>
              <a:defRPr sz="1600"/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5. Decode.</a:t>
            </a:r>
            <a:br/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6. Train.</a:t>
            </a:r>
            <a:br/>
            <a:r>
              <a:rPr baseline="6250">
                <a:latin typeface="Arial"/>
                <a:ea typeface="Arial"/>
                <a:cs typeface="Arial"/>
                <a:sym typeface="Arial"/>
              </a:rPr>
              <a:t>• </a:t>
            </a:r>
            <a:r>
              <a:t>7. Genrate Outputs. </a:t>
            </a:r>
          </a:p>
          <a:p>
            <a:pPr marL="0" indent="0" defTabSz="164300">
              <a:spcBef>
                <a:spcPts val="1266"/>
              </a:spcBef>
              <a:defRPr sz="1600"/>
            </a:pPr>
            <a:r>
              <a:t>——————————————————</a:t>
            </a:r>
          </a:p>
          <a:p>
            <a:pPr marL="0" indent="0" defTabSz="164300">
              <a:spcBef>
                <a:spcPts val="1266"/>
              </a:spcBef>
              <a:defRPr sz="1600"/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t>8. Result Analysis.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164300">
              <a:spcBef>
                <a:spcPts val="1266"/>
              </a:spcBef>
              <a:defRPr sz="1600"/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164300">
              <a:spcBef>
                <a:spcPts val="1266"/>
              </a:spcBef>
              <a:defRPr sz="1600"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28" name="page24image29861216.png" descr="page24image29861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998" y="684533"/>
            <a:ext cx="2734128" cy="5584108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ext"/>
          <p:cNvSpPr txBox="1"/>
          <p:nvPr/>
        </p:nvSpPr>
        <p:spPr>
          <a:xfrm>
            <a:off x="6819304" y="-2535450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77703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sulting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Resulting analysis</a:t>
            </a:r>
          </a:p>
        </p:txBody>
      </p:sp>
      <p:sp>
        <p:nvSpPr>
          <p:cNvPr id="23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2800"/>
              </a:lnSpc>
              <a:spcBef>
                <a:spcPts val="0"/>
              </a:spcBef>
              <a:buSzTx/>
              <a:buNone/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236" name="page32image29653424.png" descr="page32image296534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8" y="2145407"/>
            <a:ext cx="12036192" cy="3711773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ext"/>
          <p:cNvSpPr txBox="1"/>
          <p:nvPr/>
        </p:nvSpPr>
        <p:spPr>
          <a:xfrm>
            <a:off x="1693664" y="-2437223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61224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2. Training Need Very long time. Aili Mi. Need 30 days for a train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defRPr sz="2300"/>
            </a:pPr>
            <a:endParaRPr/>
          </a:p>
          <a:p>
            <a:pPr marL="0" indent="0">
              <a:defRPr sz="2300"/>
            </a:pPr>
            <a:r>
              <a:t>2. Training Need Very long time. Aili Mi. Need 30 days for a training.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defRPr sz="2300"/>
            </a:pPr>
            <a:r>
              <a:t>Training on Nvidia GTX 8 The loss after 24 hours.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41" name="page33image13427568.png" descr="page33image134275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4001294"/>
            <a:ext cx="5007806" cy="276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Text"/>
          <p:cNvSpPr txBox="1"/>
          <p:nvPr/>
        </p:nvSpPr>
        <p:spPr>
          <a:xfrm>
            <a:off x="3167062" y="3005421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66965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1807570"/>
            <a:ext cx="10160000" cy="27940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1500" b="1" dirty="0">
                <a:solidFill>
                  <a:srgbClr val="41464B"/>
                </a:solidFill>
                <a:latin typeface="Microsoft YaHei"/>
              </a:rPr>
              <a:t>Thanks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44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y do we need seq2seq">
            <a:extLst>
              <a:ext uri="{FF2B5EF4-FFF2-40B4-BE49-F238E27FC236}">
                <a16:creationId xmlns:a16="http://schemas.microsoft.com/office/drawing/2014/main" id="{099A3AED-DAAE-A64E-8509-BDDA0D1FC3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Why do we need seq2seq</a:t>
            </a:r>
          </a:p>
        </p:txBody>
      </p:sp>
      <p:sp>
        <p:nvSpPr>
          <p:cNvPr id="5" name="1. Classification…">
            <a:extLst>
              <a:ext uri="{FF2B5EF4-FFF2-40B4-BE49-F238E27FC236}">
                <a16:creationId xmlns:a16="http://schemas.microsoft.com/office/drawing/2014/main" id="{50048097-9A26-824C-90AC-CE722E05CE6B}"/>
              </a:ext>
            </a:extLst>
          </p:cNvPr>
          <p:cNvSpPr txBox="1">
            <a:spLocks/>
          </p:cNvSpPr>
          <p:nvPr/>
        </p:nvSpPr>
        <p:spPr>
          <a:xfrm>
            <a:off x="838200" y="1428751"/>
            <a:ext cx="4746649" cy="190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700"/>
            </a:pPr>
            <a:r>
              <a:rPr lang="en" sz="2700" dirty="0"/>
              <a:t>1. Classification</a:t>
            </a:r>
          </a:p>
          <a:p>
            <a:pPr lvl="1">
              <a:defRPr sz="2700"/>
            </a:pPr>
            <a:r>
              <a:rPr lang="en" sz="2700" dirty="0"/>
              <a:t>f(</a:t>
            </a:r>
            <a:r>
              <a:rPr lang="en" sz="2700" dirty="0" err="1"/>
              <a:t>vec</a:t>
            </a:r>
            <a:r>
              <a:rPr lang="en" sz="2700" dirty="0"/>
              <a:t>) -&gt; tag, categorical</a:t>
            </a:r>
          </a:p>
          <a:p>
            <a:pPr>
              <a:defRPr sz="2700"/>
            </a:pPr>
            <a:r>
              <a:rPr lang="en" sz="2700" dirty="0"/>
              <a:t>2. Regression</a:t>
            </a:r>
          </a:p>
          <a:p>
            <a:pPr lvl="1">
              <a:defRPr sz="2700"/>
            </a:pPr>
            <a:r>
              <a:rPr lang="en" sz="2700" dirty="0"/>
              <a:t>f(</a:t>
            </a:r>
            <a:r>
              <a:rPr lang="en" sz="2700" dirty="0" err="1"/>
              <a:t>vec</a:t>
            </a:r>
            <a:r>
              <a:rPr lang="en" sz="2700" dirty="0"/>
              <a:t>) -&gt; numerical value</a:t>
            </a:r>
          </a:p>
        </p:txBody>
      </p:sp>
      <p:pic>
        <p:nvPicPr>
          <p:cNvPr id="6" name="page4image29631840.png" descr="page4image29631840.png">
            <a:extLst>
              <a:ext uri="{FF2B5EF4-FFF2-40B4-BE49-F238E27FC236}">
                <a16:creationId xmlns:a16="http://schemas.microsoft.com/office/drawing/2014/main" id="{EAB37547-5B95-C04E-9E71-404C71F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06" y="1615693"/>
            <a:ext cx="4350817" cy="458846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">
            <a:extLst>
              <a:ext uri="{FF2B5EF4-FFF2-40B4-BE49-F238E27FC236}">
                <a16:creationId xmlns:a16="http://schemas.microsoft.com/office/drawing/2014/main" id="{AED7A5EA-EB42-8D4E-A888-9486679416E6}"/>
              </a:ext>
            </a:extLst>
          </p:cNvPr>
          <p:cNvSpPr txBox="1"/>
          <p:nvPr/>
        </p:nvSpPr>
        <p:spPr>
          <a:xfrm>
            <a:off x="5756672" y="1241808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pic>
        <p:nvPicPr>
          <p:cNvPr id="8" name="page4image29633504.png" descr="page4image29633504.png">
            <a:extLst>
              <a:ext uri="{FF2B5EF4-FFF2-40B4-BE49-F238E27FC236}">
                <a16:creationId xmlns:a16="http://schemas.microsoft.com/office/drawing/2014/main" id="{EBCF5F77-585C-E841-A9BA-5C19611E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30" y="3330054"/>
            <a:ext cx="4525370" cy="344913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">
            <a:extLst>
              <a:ext uri="{FF2B5EF4-FFF2-40B4-BE49-F238E27FC236}">
                <a16:creationId xmlns:a16="http://schemas.microsoft.com/office/drawing/2014/main" id="{AB838DA2-BC7F-E141-A713-5AC04BCC907C}"/>
              </a:ext>
            </a:extLst>
          </p:cNvPr>
          <p:cNvSpPr txBox="1"/>
          <p:nvPr/>
        </p:nvSpPr>
        <p:spPr>
          <a:xfrm>
            <a:off x="3283148" y="947128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620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 example">
            <a:extLst>
              <a:ext uri="{FF2B5EF4-FFF2-40B4-BE49-F238E27FC236}">
                <a16:creationId xmlns:a16="http://schemas.microsoft.com/office/drawing/2014/main" id="{7565F5F3-1E13-2D46-861A-2B0CBF1D3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5" name="Given a name, classify the right nationality…">
            <a:extLst>
              <a:ext uri="{FF2B5EF4-FFF2-40B4-BE49-F238E27FC236}">
                <a16:creationId xmlns:a16="http://schemas.microsoft.com/office/drawing/2014/main" id="{EE5C8EA2-CEE4-324B-B118-E697C247CF45}"/>
              </a:ext>
            </a:extLst>
          </p:cNvPr>
          <p:cNvSpPr txBox="1">
            <a:spLocks/>
          </p:cNvSpPr>
          <p:nvPr/>
        </p:nvSpPr>
        <p:spPr>
          <a:xfrm>
            <a:off x="1137949" y="1690688"/>
            <a:ext cx="8643938" cy="4429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408" indent="-168408" defTabSz="188945">
              <a:spcBef>
                <a:spcPts val="1477"/>
              </a:spcBef>
              <a:defRPr sz="2116"/>
            </a:pPr>
            <a:r>
              <a:rPr lang="en" sz="2116" dirty="0"/>
              <a:t>Given a name, classify the right nationality 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794" b="1" dirty="0">
                <a:latin typeface="Gill Sans"/>
                <a:ea typeface="Gill Sans"/>
                <a:cs typeface="Gill Sans"/>
                <a:sym typeface="Gill Sans"/>
              </a:rPr>
              <a:t>&gt; </a:t>
            </a:r>
            <a:r>
              <a:rPr lang="en" sz="1794" b="1" dirty="0" err="1">
                <a:latin typeface="Gill Sans"/>
                <a:ea typeface="Gill Sans"/>
                <a:cs typeface="Gill Sans"/>
                <a:sym typeface="Gill Sans"/>
              </a:rPr>
              <a:t>Dovesky</a:t>
            </a:r>
            <a:r>
              <a:rPr lang="en" sz="1794" b="1" dirty="0"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/>
            </a:pPr>
            <a:r>
              <a:rPr lang="en" sz="1794" dirty="0"/>
              <a:t>(-0.87) Czech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/>
            </a:pPr>
            <a:r>
              <a:rPr lang="en" sz="1794" dirty="0"/>
              <a:t>(-0.88) Russian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/>
            </a:pPr>
            <a:r>
              <a:rPr lang="en" sz="1794" dirty="0"/>
              <a:t>(-2.44) Polish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794" b="1" dirty="0">
                <a:latin typeface="Gill Sans"/>
                <a:ea typeface="Gill Sans"/>
                <a:cs typeface="Gill Sans"/>
                <a:sym typeface="Gill Sans"/>
              </a:rPr>
              <a:t>&gt; Jackson 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/>
            </a:pPr>
            <a:r>
              <a:rPr lang="en" sz="1794" dirty="0"/>
              <a:t>(-0.74) Scottish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/>
            </a:pPr>
            <a:r>
              <a:rPr lang="en" sz="1794" dirty="0"/>
              <a:t>(-2.03) English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/>
            </a:pPr>
            <a:r>
              <a:rPr lang="en" sz="1794" dirty="0"/>
              <a:t>(-2.21) Polish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794" b="1" dirty="0">
                <a:latin typeface="Gill Sans"/>
                <a:ea typeface="Gill Sans"/>
                <a:cs typeface="Gill Sans"/>
                <a:sym typeface="Gill Sans"/>
              </a:rPr>
              <a:t>&gt; Satoshi 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/>
            </a:pPr>
            <a:r>
              <a:rPr lang="en" sz="1794" dirty="0"/>
              <a:t>(-0.77) Arabic</a:t>
            </a:r>
          </a:p>
          <a:p>
            <a:pPr marL="0" lvl="3" indent="0" defTabSz="188945">
              <a:lnSpc>
                <a:spcPct val="100000"/>
              </a:lnSpc>
              <a:spcBef>
                <a:spcPts val="1477"/>
              </a:spcBef>
              <a:buFont typeface="Arial" panose="020B0604020202020204" pitchFamily="34" charset="0"/>
              <a:buNone/>
              <a:defRPr sz="1794"/>
            </a:pPr>
            <a:r>
              <a:rPr lang="en" sz="1794" dirty="0"/>
              <a:t>(-1.35) Japanese</a:t>
            </a:r>
          </a:p>
        </p:txBody>
      </p:sp>
      <p:pic>
        <p:nvPicPr>
          <p:cNvPr id="6" name="page5image29718544.png" descr="page5image29718544.png">
            <a:extLst>
              <a:ext uri="{FF2B5EF4-FFF2-40B4-BE49-F238E27FC236}">
                <a16:creationId xmlns:a16="http://schemas.microsoft.com/office/drawing/2014/main" id="{D9301CA4-C3F5-9048-B2BF-1D0915C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87" y="934339"/>
            <a:ext cx="4254400" cy="404871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">
            <a:extLst>
              <a:ext uri="{FF2B5EF4-FFF2-40B4-BE49-F238E27FC236}">
                <a16:creationId xmlns:a16="http://schemas.microsoft.com/office/drawing/2014/main" id="{13FA2C0D-FAB1-154B-805B-F3045501A0C3}"/>
              </a:ext>
            </a:extLst>
          </p:cNvPr>
          <p:cNvSpPr txBox="1"/>
          <p:nvPr/>
        </p:nvSpPr>
        <p:spPr>
          <a:xfrm>
            <a:off x="6573738" y="1823538"/>
            <a:ext cx="124050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pic>
        <p:nvPicPr>
          <p:cNvPr id="8" name="page5image29716256.png" descr="page5image29716256.png">
            <a:extLst>
              <a:ext uri="{FF2B5EF4-FFF2-40B4-BE49-F238E27FC236}">
                <a16:creationId xmlns:a16="http://schemas.microsoft.com/office/drawing/2014/main" id="{85DAE0A1-34F9-FF4D-BEF0-45501628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0" y="3981991"/>
            <a:ext cx="5256481" cy="25108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">
            <a:extLst>
              <a:ext uri="{FF2B5EF4-FFF2-40B4-BE49-F238E27FC236}">
                <a16:creationId xmlns:a16="http://schemas.microsoft.com/office/drawing/2014/main" id="{9AF1E7CE-F985-084F-A487-3489B596619F}"/>
              </a:ext>
            </a:extLst>
          </p:cNvPr>
          <p:cNvSpPr txBox="1"/>
          <p:nvPr/>
        </p:nvSpPr>
        <p:spPr>
          <a:xfrm>
            <a:off x="5795433" y="1974042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163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 example">
            <a:extLst>
              <a:ext uri="{FF2B5EF4-FFF2-40B4-BE49-F238E27FC236}">
                <a16:creationId xmlns:a16="http://schemas.microsoft.com/office/drawing/2014/main" id="{7565F5F3-1E13-2D46-861A-2B0CBF1D3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13FA2C0D-FAB1-154B-805B-F3045501A0C3}"/>
              </a:ext>
            </a:extLst>
          </p:cNvPr>
          <p:cNvSpPr txBox="1"/>
          <p:nvPr/>
        </p:nvSpPr>
        <p:spPr>
          <a:xfrm>
            <a:off x="6573738" y="1823538"/>
            <a:ext cx="124050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9AF1E7CE-F985-084F-A487-3489B596619F}"/>
              </a:ext>
            </a:extLst>
          </p:cNvPr>
          <p:cNvSpPr txBox="1"/>
          <p:nvPr/>
        </p:nvSpPr>
        <p:spPr>
          <a:xfrm>
            <a:off x="5795433" y="1974042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16" name="Why not generate a new name based on nation?…">
            <a:extLst>
              <a:ext uri="{FF2B5EF4-FFF2-40B4-BE49-F238E27FC236}">
                <a16:creationId xmlns:a16="http://schemas.microsoft.com/office/drawing/2014/main" id="{BE92A4B9-50D8-4E46-BA54-A2310BC3FFBB}"/>
              </a:ext>
            </a:extLst>
          </p:cNvPr>
          <p:cNvSpPr txBox="1">
            <a:spLocks/>
          </p:cNvSpPr>
          <p:nvPr/>
        </p:nvSpPr>
        <p:spPr>
          <a:xfrm>
            <a:off x="749300" y="1919883"/>
            <a:ext cx="10418763" cy="442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64300">
              <a:spcBef>
                <a:spcPts val="1266"/>
              </a:spcBef>
              <a:defRPr sz="112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Why not generate a new name based on nation? </a:t>
            </a:r>
          </a:p>
          <a:p>
            <a:pPr marL="0" indent="0" defTabSz="164300">
              <a:spcBef>
                <a:spcPts val="1266"/>
              </a:spcBef>
              <a:defRPr sz="112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&gt; python </a:t>
            </a:r>
            <a:r>
              <a:rPr lang="en" sz="1800" b="1" dirty="0" err="1">
                <a:latin typeface="Gill Sans"/>
                <a:ea typeface="Gill Sans"/>
                <a:cs typeface="Gill Sans"/>
                <a:sym typeface="Gill Sans"/>
              </a:rPr>
              <a:t>generate.py</a:t>
            </a: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 Russian</a:t>
            </a:r>
          </a:p>
          <a:p>
            <a:pPr marL="0" indent="0" defTabSz="164300">
              <a:spcBef>
                <a:spcPts val="1266"/>
              </a:spcBef>
              <a:defRPr sz="112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800" b="1" dirty="0" err="1">
                <a:latin typeface="Gill Sans"/>
                <a:ea typeface="Gill Sans"/>
                <a:cs typeface="Gill Sans"/>
                <a:sym typeface="Gill Sans"/>
              </a:rPr>
              <a:t>Rovakov</a:t>
            </a: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  <a:p>
            <a:pPr marL="0" indent="0" defTabSz="164300">
              <a:spcBef>
                <a:spcPts val="1266"/>
              </a:spcBef>
              <a:defRPr sz="112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800" b="1" dirty="0" err="1">
                <a:latin typeface="Gill Sans"/>
                <a:ea typeface="Gill Sans"/>
                <a:cs typeface="Gill Sans"/>
                <a:sym typeface="Gill Sans"/>
              </a:rPr>
              <a:t>Uantov</a:t>
            </a: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  <a:p>
            <a:pPr marL="0" indent="0" defTabSz="164300">
              <a:spcBef>
                <a:spcPts val="1266"/>
              </a:spcBef>
              <a:defRPr sz="112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800" b="1" dirty="0" err="1">
                <a:latin typeface="Gill Sans"/>
                <a:ea typeface="Gill Sans"/>
                <a:cs typeface="Gill Sans"/>
                <a:sym typeface="Gill Sans"/>
              </a:rPr>
              <a:t>Shavakov</a:t>
            </a: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  <a:p>
            <a:pPr marL="0" indent="0" defTabSz="164300">
              <a:spcBef>
                <a:spcPts val="1266"/>
              </a:spcBef>
              <a:defRPr sz="112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&gt; python </a:t>
            </a:r>
            <a:r>
              <a:rPr lang="en" sz="1800" b="1" dirty="0" err="1">
                <a:latin typeface="Gill Sans"/>
                <a:ea typeface="Gill Sans"/>
                <a:cs typeface="Gill Sans"/>
                <a:sym typeface="Gill Sans"/>
              </a:rPr>
              <a:t>generate.py</a:t>
            </a: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 German</a:t>
            </a:r>
          </a:p>
          <a:p>
            <a:pPr marL="0" indent="0" defTabSz="164300">
              <a:spcBef>
                <a:spcPts val="1266"/>
              </a:spcBef>
              <a:defRPr sz="112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800" b="1" dirty="0" err="1">
                <a:latin typeface="Gill Sans"/>
                <a:ea typeface="Gill Sans"/>
                <a:cs typeface="Gill Sans"/>
                <a:sym typeface="Gill Sans"/>
              </a:rPr>
              <a:t>Gerren</a:t>
            </a: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  <a:p>
            <a:pPr marL="0" indent="0" defTabSz="164300">
              <a:spcBef>
                <a:spcPts val="1266"/>
              </a:spcBef>
              <a:defRPr sz="112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800" b="1" dirty="0" err="1">
                <a:latin typeface="Gill Sans"/>
                <a:ea typeface="Gill Sans"/>
                <a:cs typeface="Gill Sans"/>
                <a:sym typeface="Gill Sans"/>
              </a:rPr>
              <a:t>Ereng</a:t>
            </a: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  <a:p>
            <a:pPr marL="0" indent="0" defTabSz="164300">
              <a:spcBef>
                <a:spcPts val="1266"/>
              </a:spcBef>
              <a:defRPr sz="112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" sz="1800" b="1" dirty="0" err="1">
                <a:latin typeface="Gill Sans"/>
                <a:ea typeface="Gill Sans"/>
                <a:cs typeface="Gill Sans"/>
                <a:sym typeface="Gill Sans"/>
              </a:rPr>
              <a:t>Rosher</a:t>
            </a:r>
            <a:r>
              <a:rPr lang="en" sz="1800" b="1" dirty="0"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7" name="page6image29360960.png" descr="page6image29360960.png">
            <a:extLst>
              <a:ext uri="{FF2B5EF4-FFF2-40B4-BE49-F238E27FC236}">
                <a16:creationId xmlns:a16="http://schemas.microsoft.com/office/drawing/2014/main" id="{311AC97D-C1A2-A040-8DC8-2B3D255F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32" y="1006952"/>
            <a:ext cx="3940884" cy="4761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">
            <a:extLst>
              <a:ext uri="{FF2B5EF4-FFF2-40B4-BE49-F238E27FC236}">
                <a16:creationId xmlns:a16="http://schemas.microsoft.com/office/drawing/2014/main" id="{4C87B5B2-5475-AA44-B88D-7A819C6B92EC}"/>
              </a:ext>
            </a:extLst>
          </p:cNvPr>
          <p:cNvSpPr txBox="1"/>
          <p:nvPr/>
        </p:nvSpPr>
        <p:spPr>
          <a:xfrm>
            <a:off x="5520035" y="-383395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pic>
        <p:nvPicPr>
          <p:cNvPr id="19" name="page6image29361584.png" descr="page6image29361584.png">
            <a:extLst>
              <a:ext uri="{FF2B5EF4-FFF2-40B4-BE49-F238E27FC236}">
                <a16:creationId xmlns:a16="http://schemas.microsoft.com/office/drawing/2014/main" id="{5742B169-88D7-7241-9B45-3C641E5A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639" y="4434875"/>
            <a:ext cx="6267228" cy="222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">
            <a:extLst>
              <a:ext uri="{FF2B5EF4-FFF2-40B4-BE49-F238E27FC236}">
                <a16:creationId xmlns:a16="http://schemas.microsoft.com/office/drawing/2014/main" id="{D3130EC8-6DBD-5344-9D31-3F85DBDC1A8D}"/>
              </a:ext>
            </a:extLst>
          </p:cNvPr>
          <p:cNvSpPr txBox="1"/>
          <p:nvPr/>
        </p:nvSpPr>
        <p:spPr>
          <a:xfrm>
            <a:off x="4454602" y="2081199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2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 example">
            <a:extLst>
              <a:ext uri="{FF2B5EF4-FFF2-40B4-BE49-F238E27FC236}">
                <a16:creationId xmlns:a16="http://schemas.microsoft.com/office/drawing/2014/main" id="{7565F5F3-1E13-2D46-861A-2B0CBF1D3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13FA2C0D-FAB1-154B-805B-F3045501A0C3}"/>
              </a:ext>
            </a:extLst>
          </p:cNvPr>
          <p:cNvSpPr txBox="1"/>
          <p:nvPr/>
        </p:nvSpPr>
        <p:spPr>
          <a:xfrm>
            <a:off x="6573738" y="1823538"/>
            <a:ext cx="124050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9AF1E7CE-F985-084F-A487-3489B596619F}"/>
              </a:ext>
            </a:extLst>
          </p:cNvPr>
          <p:cNvSpPr txBox="1"/>
          <p:nvPr/>
        </p:nvSpPr>
        <p:spPr>
          <a:xfrm>
            <a:off x="5795433" y="1974042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4C87B5B2-5475-AA44-B88D-7A819C6B92EC}"/>
              </a:ext>
            </a:extLst>
          </p:cNvPr>
          <p:cNvSpPr txBox="1"/>
          <p:nvPr/>
        </p:nvSpPr>
        <p:spPr>
          <a:xfrm>
            <a:off x="5520035" y="-383395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D3130EC8-6DBD-5344-9D31-3F85DBDC1A8D}"/>
              </a:ext>
            </a:extLst>
          </p:cNvPr>
          <p:cNvSpPr txBox="1"/>
          <p:nvPr/>
        </p:nvSpPr>
        <p:spPr>
          <a:xfrm>
            <a:off x="4454602" y="2081199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10" name="variable length…">
            <a:extLst>
              <a:ext uri="{FF2B5EF4-FFF2-40B4-BE49-F238E27FC236}">
                <a16:creationId xmlns:a16="http://schemas.microsoft.com/office/drawing/2014/main" id="{6B9238A9-1726-9B4B-8B24-E921DC386C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600"/>
            </a:pPr>
            <a:r>
              <a:rPr lang="en" sz="3600"/>
              <a:t>variable length</a:t>
            </a:r>
          </a:p>
          <a:p>
            <a:pPr>
              <a:defRPr sz="3600"/>
            </a:pPr>
            <a:r>
              <a:rPr lang="en" sz="3600" b="1">
                <a:latin typeface="Gill Sans"/>
                <a:ea typeface="Gill Sans"/>
                <a:cs typeface="Gill Sans"/>
                <a:sym typeface="Gill Sans"/>
              </a:rPr>
              <a:t>-&gt;</a:t>
            </a:r>
            <a:r>
              <a:rPr lang="en" sz="3600"/>
              <a:t> nation</a:t>
            </a:r>
          </a:p>
          <a:p>
            <a:pPr>
              <a:defRPr sz="3600"/>
            </a:pPr>
            <a:r>
              <a:rPr lang="en" sz="3600"/>
              <a:t>nation</a:t>
            </a:r>
          </a:p>
          <a:p>
            <a:pPr>
              <a:defRPr sz="3600"/>
            </a:pPr>
            <a:r>
              <a:rPr lang="en" sz="3600" b="1">
                <a:latin typeface="Gill Sans"/>
                <a:ea typeface="Gill Sans"/>
                <a:cs typeface="Gill Sans"/>
                <a:sym typeface="Gill Sans"/>
              </a:rPr>
              <a:t>-&gt;</a:t>
            </a:r>
            <a:r>
              <a:rPr lang="en" sz="3600"/>
              <a:t> variable length</a:t>
            </a:r>
          </a:p>
        </p:txBody>
      </p:sp>
      <p:pic>
        <p:nvPicPr>
          <p:cNvPr id="11" name="page7image29800048.png" descr="page7image29800048.png">
            <a:extLst>
              <a:ext uri="{FF2B5EF4-FFF2-40B4-BE49-F238E27FC236}">
                <a16:creationId xmlns:a16="http://schemas.microsoft.com/office/drawing/2014/main" id="{1FCFD36B-4D3B-B84E-A4B1-F95018C9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422" y="1111224"/>
            <a:ext cx="6230727" cy="316388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">
            <a:extLst>
              <a:ext uri="{FF2B5EF4-FFF2-40B4-BE49-F238E27FC236}">
                <a16:creationId xmlns:a16="http://schemas.microsoft.com/office/drawing/2014/main" id="{5FE75F10-2C67-C34F-AD37-602817A1D133}"/>
              </a:ext>
            </a:extLst>
          </p:cNvPr>
          <p:cNvSpPr txBox="1"/>
          <p:nvPr/>
        </p:nvSpPr>
        <p:spPr>
          <a:xfrm>
            <a:off x="3390304" y="1759730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pic>
        <p:nvPicPr>
          <p:cNvPr id="13" name="page7image29800672.png" descr="page7image29800672.png">
            <a:extLst>
              <a:ext uri="{FF2B5EF4-FFF2-40B4-BE49-F238E27FC236}">
                <a16:creationId xmlns:a16="http://schemas.microsoft.com/office/drawing/2014/main" id="{A7FE7F2A-5876-FB4F-B83D-5545CB42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422" y="4518361"/>
            <a:ext cx="6864536" cy="180701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">
            <a:extLst>
              <a:ext uri="{FF2B5EF4-FFF2-40B4-BE49-F238E27FC236}">
                <a16:creationId xmlns:a16="http://schemas.microsoft.com/office/drawing/2014/main" id="{A13D90BA-6E11-1647-9841-BBEB4E22B301}"/>
              </a:ext>
            </a:extLst>
          </p:cNvPr>
          <p:cNvSpPr txBox="1"/>
          <p:nvPr/>
        </p:nvSpPr>
        <p:spPr>
          <a:xfrm>
            <a:off x="3345656" y="4523468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915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 example">
            <a:extLst>
              <a:ext uri="{FF2B5EF4-FFF2-40B4-BE49-F238E27FC236}">
                <a16:creationId xmlns:a16="http://schemas.microsoft.com/office/drawing/2014/main" id="{7565F5F3-1E13-2D46-861A-2B0CBF1D3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More...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13FA2C0D-FAB1-154B-805B-F3045501A0C3}"/>
              </a:ext>
            </a:extLst>
          </p:cNvPr>
          <p:cNvSpPr txBox="1"/>
          <p:nvPr/>
        </p:nvSpPr>
        <p:spPr>
          <a:xfrm>
            <a:off x="6573738" y="1823538"/>
            <a:ext cx="124050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9AF1E7CE-F985-084F-A487-3489B596619F}"/>
              </a:ext>
            </a:extLst>
          </p:cNvPr>
          <p:cNvSpPr txBox="1"/>
          <p:nvPr/>
        </p:nvSpPr>
        <p:spPr>
          <a:xfrm>
            <a:off x="5795433" y="1974042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4C87B5B2-5475-AA44-B88D-7A819C6B92EC}"/>
              </a:ext>
            </a:extLst>
          </p:cNvPr>
          <p:cNvSpPr txBox="1"/>
          <p:nvPr/>
        </p:nvSpPr>
        <p:spPr>
          <a:xfrm>
            <a:off x="5520035" y="-383395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D3130EC8-6DBD-5344-9D31-3F85DBDC1A8D}"/>
              </a:ext>
            </a:extLst>
          </p:cNvPr>
          <p:cNvSpPr txBox="1"/>
          <p:nvPr/>
        </p:nvSpPr>
        <p:spPr>
          <a:xfrm>
            <a:off x="4454602" y="2081199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5FE75F10-2C67-C34F-AD37-602817A1D133}"/>
              </a:ext>
            </a:extLst>
          </p:cNvPr>
          <p:cNvSpPr txBox="1"/>
          <p:nvPr/>
        </p:nvSpPr>
        <p:spPr>
          <a:xfrm>
            <a:off x="3390304" y="1759730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A13D90BA-6E11-1647-9841-BBEB4E22B301}"/>
              </a:ext>
            </a:extLst>
          </p:cNvPr>
          <p:cNvSpPr txBox="1"/>
          <p:nvPr/>
        </p:nvSpPr>
        <p:spPr>
          <a:xfrm>
            <a:off x="3345656" y="4523468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23" name="1. Image Caption.…">
            <a:extLst>
              <a:ext uri="{FF2B5EF4-FFF2-40B4-BE49-F238E27FC236}">
                <a16:creationId xmlns:a16="http://schemas.microsoft.com/office/drawing/2014/main" id="{207DA2B9-1E32-5D49-9229-CE34FA167DCC}"/>
              </a:ext>
            </a:extLst>
          </p:cNvPr>
          <p:cNvSpPr txBox="1">
            <a:spLocks/>
          </p:cNvSpPr>
          <p:nvPr/>
        </p:nvSpPr>
        <p:spPr>
          <a:xfrm>
            <a:off x="85226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54666">
              <a:spcBef>
                <a:spcPts val="1969"/>
              </a:spcBef>
              <a:defRPr sz="2852"/>
            </a:pPr>
            <a:r>
              <a:rPr lang="en" sz="2852" dirty="0"/>
              <a:t>1. Image Caption. </a:t>
            </a:r>
            <a:endParaRPr lang="en" sz="523" dirty="0">
              <a:latin typeface="Times"/>
              <a:ea typeface="Times"/>
              <a:cs typeface="Times"/>
              <a:sym typeface="Times"/>
            </a:endParaRPr>
          </a:p>
          <a:p>
            <a:pPr marL="0" indent="0" defTabSz="254666">
              <a:spcBef>
                <a:spcPts val="1969"/>
              </a:spcBef>
              <a:defRPr sz="2852"/>
            </a:pPr>
            <a:r>
              <a:rPr lang="en" sz="2852" dirty="0"/>
              <a:t>2. Music Generation. </a:t>
            </a:r>
            <a:endParaRPr lang="en" sz="523" dirty="0">
              <a:latin typeface="Times"/>
              <a:ea typeface="Times"/>
              <a:cs typeface="Times"/>
              <a:sym typeface="Times"/>
            </a:endParaRPr>
          </a:p>
          <a:p>
            <a:pPr marL="0" indent="0" defTabSz="254666">
              <a:spcBef>
                <a:spcPts val="1969"/>
              </a:spcBef>
              <a:defRPr sz="2852"/>
            </a:pPr>
            <a:r>
              <a:rPr lang="en" sz="2852" dirty="0"/>
              <a:t>3. Text </a:t>
            </a:r>
            <a:r>
              <a:rPr lang="en" sz="2852" dirty="0" err="1"/>
              <a:t>Genearation</a:t>
            </a:r>
            <a:r>
              <a:rPr lang="en" sz="2852" dirty="0"/>
              <a:t>. </a:t>
            </a:r>
            <a:endParaRPr lang="en" sz="523" dirty="0">
              <a:latin typeface="Times"/>
              <a:ea typeface="Times"/>
              <a:cs typeface="Times"/>
              <a:sym typeface="Times"/>
            </a:endParaRPr>
          </a:p>
          <a:p>
            <a:pPr marL="0" indent="0" defTabSz="254666">
              <a:spcBef>
                <a:spcPts val="1969"/>
              </a:spcBef>
              <a:defRPr sz="2852"/>
            </a:pPr>
            <a:r>
              <a:rPr lang="en" sz="2852" dirty="0"/>
              <a:t>4. Text </a:t>
            </a:r>
            <a:r>
              <a:rPr lang="en" sz="2852" dirty="0" err="1"/>
              <a:t>Summarisation</a:t>
            </a:r>
            <a:r>
              <a:rPr lang="en" sz="2852" dirty="0"/>
              <a:t>. </a:t>
            </a:r>
            <a:endParaRPr lang="en" sz="523" dirty="0">
              <a:latin typeface="Times"/>
              <a:ea typeface="Times"/>
              <a:cs typeface="Times"/>
              <a:sym typeface="Times"/>
            </a:endParaRPr>
          </a:p>
          <a:p>
            <a:pPr marL="0" indent="0" defTabSz="254666">
              <a:spcBef>
                <a:spcPts val="1969"/>
              </a:spcBef>
              <a:defRPr sz="2852"/>
            </a:pPr>
            <a:r>
              <a:rPr lang="en" sz="2852" dirty="0"/>
              <a:t>5. Machine Translation. </a:t>
            </a:r>
            <a:endParaRPr lang="en" sz="523" dirty="0">
              <a:latin typeface="Times"/>
              <a:ea typeface="Times"/>
              <a:cs typeface="Times"/>
              <a:sym typeface="Times"/>
            </a:endParaRPr>
          </a:p>
          <a:p>
            <a:pPr marL="0" indent="0" defTabSz="254666">
              <a:spcBef>
                <a:spcPts val="1969"/>
              </a:spcBef>
              <a:defRPr sz="2852"/>
            </a:pPr>
            <a:r>
              <a:rPr lang="en" sz="2852" dirty="0"/>
              <a:t>6. Dialogue System. </a:t>
            </a:r>
            <a:endParaRPr lang="en" sz="523" dirty="0">
              <a:latin typeface="Times"/>
              <a:ea typeface="Times"/>
              <a:cs typeface="Times"/>
              <a:sym typeface="Times"/>
            </a:endParaRPr>
          </a:p>
          <a:p>
            <a:pPr marL="0" indent="0" defTabSz="254666">
              <a:spcBef>
                <a:spcPts val="1969"/>
              </a:spcBef>
              <a:defRPr sz="2852"/>
            </a:pPr>
            <a:r>
              <a:rPr lang="en" sz="2852" dirty="0"/>
              <a:t>Input: &lt;vec1, vec2, .. </a:t>
            </a:r>
            <a:r>
              <a:rPr lang="en" sz="2852" dirty="0" err="1"/>
              <a:t>vec_n</a:t>
            </a:r>
            <a:r>
              <a:rPr lang="en" sz="2852" dirty="0"/>
              <a:t>&gt; Output: &lt;vecN1, vecN2.. </a:t>
            </a:r>
            <a:r>
              <a:rPr lang="en" sz="2852" dirty="0" err="1"/>
              <a:t>vecNi</a:t>
            </a:r>
            <a:r>
              <a:rPr lang="en" sz="2852" dirty="0"/>
              <a:t>&gt; </a:t>
            </a:r>
            <a:endParaRPr lang="en" sz="523" dirty="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4" name="page8image29836304.png" descr="page8image29836304.png">
            <a:extLst>
              <a:ext uri="{FF2B5EF4-FFF2-40B4-BE49-F238E27FC236}">
                <a16:creationId xmlns:a16="http://schemas.microsoft.com/office/drawing/2014/main" id="{DEC37ACE-94B2-544A-BDD2-2B7C8272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383" y="211434"/>
            <a:ext cx="4160234" cy="269172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">
            <a:extLst>
              <a:ext uri="{FF2B5EF4-FFF2-40B4-BE49-F238E27FC236}">
                <a16:creationId xmlns:a16="http://schemas.microsoft.com/office/drawing/2014/main" id="{6962C2B9-7CCA-BB4E-BC48-B2095503799A}"/>
              </a:ext>
            </a:extLst>
          </p:cNvPr>
          <p:cNvSpPr txBox="1"/>
          <p:nvPr/>
        </p:nvSpPr>
        <p:spPr>
          <a:xfrm>
            <a:off x="3964936" y="-2651536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pic>
        <p:nvPicPr>
          <p:cNvPr id="26" name="page8image29838592.png" descr="page8image29838592.png">
            <a:extLst>
              <a:ext uri="{FF2B5EF4-FFF2-40B4-BE49-F238E27FC236}">
                <a16:creationId xmlns:a16="http://schemas.microsoft.com/office/drawing/2014/main" id="{5C5EF26D-185E-B243-8644-AD83F511F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57" y="2845660"/>
            <a:ext cx="4318533" cy="245771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Text">
            <a:extLst>
              <a:ext uri="{FF2B5EF4-FFF2-40B4-BE49-F238E27FC236}">
                <a16:creationId xmlns:a16="http://schemas.microsoft.com/office/drawing/2014/main" id="{D00CAE1B-D68A-4847-BC5E-CACF21ECF320}"/>
              </a:ext>
            </a:extLst>
          </p:cNvPr>
          <p:cNvSpPr txBox="1"/>
          <p:nvPr/>
        </p:nvSpPr>
        <p:spPr>
          <a:xfrm>
            <a:off x="5819179" y="-6656501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A39591CC-A8C1-6140-9BDA-9BE71326ACCC}"/>
              </a:ext>
            </a:extLst>
          </p:cNvPr>
          <p:cNvSpPr txBox="1"/>
          <p:nvPr/>
        </p:nvSpPr>
        <p:spPr>
          <a:xfrm>
            <a:off x="-17234297" y="1500769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844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523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ge8image29836720.png" descr="page8image29836720.png">
            <a:extLst>
              <a:ext uri="{FF2B5EF4-FFF2-40B4-BE49-F238E27FC236}">
                <a16:creationId xmlns:a16="http://schemas.microsoft.com/office/drawing/2014/main" id="{11661969-FA42-384D-8B31-FDBD70B8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8" y="1378424"/>
            <a:ext cx="11918683" cy="45773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780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B7E56A-45E0-5345-B76D-44B7F1596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Encoder decoder architecture</a:t>
            </a:r>
            <a:endParaRPr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E33FA091-13D6-5A43-85E5-2E436449769E}"/>
              </a:ext>
            </a:extLst>
          </p:cNvPr>
          <p:cNvSpPr txBox="1"/>
          <p:nvPr/>
        </p:nvSpPr>
        <p:spPr>
          <a:xfrm>
            <a:off x="958645" y="1828800"/>
            <a:ext cx="533891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idea of encoder-decoder architecture comes from data compression.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9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2C4A02-8D87-5544-8B6C-CFD891DF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53" y="2674796"/>
            <a:ext cx="4737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48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658</Words>
  <Application>Microsoft Macintosh PowerPoint</Application>
  <PresentationFormat>宽屏</PresentationFormat>
  <Paragraphs>151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等线 Light</vt:lpstr>
      <vt:lpstr>Microsoft YaHei</vt:lpstr>
      <vt:lpstr>Arial</vt:lpstr>
      <vt:lpstr>Gill Sans</vt:lpstr>
      <vt:lpstr>Lucida Grande</vt:lpstr>
      <vt:lpstr>Times</vt:lpstr>
      <vt:lpstr>Office 主题​​</vt:lpstr>
      <vt:lpstr>Lesson-05</vt:lpstr>
      <vt:lpstr>overview</vt:lpstr>
      <vt:lpstr>Why do we need seq2seq</vt:lpstr>
      <vt:lpstr>An example</vt:lpstr>
      <vt:lpstr>An example</vt:lpstr>
      <vt:lpstr>An example</vt:lpstr>
      <vt:lpstr>More...</vt:lpstr>
      <vt:lpstr>PowerPoint 演示文稿</vt:lpstr>
      <vt:lpstr>Encoder decoder architecture</vt:lpstr>
      <vt:lpstr>Neural encoder-decoder(autoencoder) architecture</vt:lpstr>
      <vt:lpstr>Some applications of cnn based autoencoder</vt:lpstr>
      <vt:lpstr>Sequence to sequence</vt:lpstr>
      <vt:lpstr>Sequence to sequence( an example of MT with greedy search)</vt:lpstr>
      <vt:lpstr>Beam search</vt:lpstr>
      <vt:lpstr>Beam search(an example)</vt:lpstr>
      <vt:lpstr>Seq2seq with attention</vt:lpstr>
      <vt:lpstr>Attention mechanism</vt:lpstr>
      <vt:lpstr>Image Caption</vt:lpstr>
      <vt:lpstr>Image Caption</vt:lpstr>
      <vt:lpstr>Generate output</vt:lpstr>
      <vt:lpstr>Generate output</vt:lpstr>
      <vt:lpstr>Generate output</vt:lpstr>
      <vt:lpstr>Other ways of encoding sequence </vt:lpstr>
      <vt:lpstr>PowerPoint 演示文稿</vt:lpstr>
      <vt:lpstr>PowerPoint 演示文稿</vt:lpstr>
      <vt:lpstr>TensorFlow.Seq2Seq </vt:lpstr>
      <vt:lpstr>Resulting analysis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Lesson-05</dc:title>
  <dc:creator>dpx</dc:creator>
  <cp:lastModifiedBy>dpx</cp:lastModifiedBy>
  <cp:revision>15</cp:revision>
  <dcterms:created xsi:type="dcterms:W3CDTF">2020-05-14T03:34:32Z</dcterms:created>
  <dcterms:modified xsi:type="dcterms:W3CDTF">2020-05-14T11:33:01Z</dcterms:modified>
</cp:coreProperties>
</file>